
<file path=[Content_Types].xml><?xml version="1.0" encoding="utf-8"?>
<Types xmlns="http://schemas.openxmlformats.org/package/2006/content-types">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6633"/>
    <a:srgbClr val="D9453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1" d="100"/>
          <a:sy n="81" d="100"/>
        </p:scale>
        <p:origin x="-186"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51891B0-101F-4262-991A-833D27B21114}" type="datetimeFigureOut">
              <a:rPr lang="en-US" smtClean="0"/>
              <a:t>2/24/2012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68BF85-9835-4528-BF5E-A5AB15AF3C9F}" type="slidenum">
              <a:rPr lang="en-US" smtClean="0"/>
              <a:t>‹#›</a:t>
            </a:fld>
            <a:endParaRPr lang="en-US"/>
          </a:p>
        </p:txBody>
      </p:sp>
    </p:spTree>
    <p:extLst>
      <p:ext uri="{BB962C8B-B14F-4D97-AF65-F5344CB8AC3E}">
        <p14:creationId xmlns:p14="http://schemas.microsoft.com/office/powerpoint/2010/main" val="37467427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51891B0-101F-4262-991A-833D27B21114}" type="datetimeFigureOut">
              <a:rPr lang="en-US" smtClean="0"/>
              <a:t>2/24/2012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68BF85-9835-4528-BF5E-A5AB15AF3C9F}" type="slidenum">
              <a:rPr lang="en-US" smtClean="0"/>
              <a:t>‹#›</a:t>
            </a:fld>
            <a:endParaRPr lang="en-US"/>
          </a:p>
        </p:txBody>
      </p:sp>
    </p:spTree>
    <p:extLst>
      <p:ext uri="{BB962C8B-B14F-4D97-AF65-F5344CB8AC3E}">
        <p14:creationId xmlns:p14="http://schemas.microsoft.com/office/powerpoint/2010/main" val="770109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51891B0-101F-4262-991A-833D27B21114}" type="datetimeFigureOut">
              <a:rPr lang="en-US" smtClean="0"/>
              <a:t>2/24/2012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68BF85-9835-4528-BF5E-A5AB15AF3C9F}" type="slidenum">
              <a:rPr lang="en-US" smtClean="0"/>
              <a:t>‹#›</a:t>
            </a:fld>
            <a:endParaRPr lang="en-US"/>
          </a:p>
        </p:txBody>
      </p:sp>
    </p:spTree>
    <p:extLst>
      <p:ext uri="{BB962C8B-B14F-4D97-AF65-F5344CB8AC3E}">
        <p14:creationId xmlns:p14="http://schemas.microsoft.com/office/powerpoint/2010/main" val="37726218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51891B0-101F-4262-991A-833D27B21114}" type="datetimeFigureOut">
              <a:rPr lang="en-US" smtClean="0"/>
              <a:t>2/24/2012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68BF85-9835-4528-BF5E-A5AB15AF3C9F}" type="slidenum">
              <a:rPr lang="en-US" smtClean="0"/>
              <a:t>‹#›</a:t>
            </a:fld>
            <a:endParaRPr lang="en-US"/>
          </a:p>
        </p:txBody>
      </p:sp>
    </p:spTree>
    <p:extLst>
      <p:ext uri="{BB962C8B-B14F-4D97-AF65-F5344CB8AC3E}">
        <p14:creationId xmlns:p14="http://schemas.microsoft.com/office/powerpoint/2010/main" val="27810832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51891B0-101F-4262-991A-833D27B21114}" type="datetimeFigureOut">
              <a:rPr lang="en-US" smtClean="0"/>
              <a:t>2/24/2012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68BF85-9835-4528-BF5E-A5AB15AF3C9F}" type="slidenum">
              <a:rPr lang="en-US" smtClean="0"/>
              <a:t>‹#›</a:t>
            </a:fld>
            <a:endParaRPr lang="en-US"/>
          </a:p>
        </p:txBody>
      </p:sp>
    </p:spTree>
    <p:extLst>
      <p:ext uri="{BB962C8B-B14F-4D97-AF65-F5344CB8AC3E}">
        <p14:creationId xmlns:p14="http://schemas.microsoft.com/office/powerpoint/2010/main" val="22239136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51891B0-101F-4262-991A-833D27B21114}" type="datetimeFigureOut">
              <a:rPr lang="en-US" smtClean="0"/>
              <a:t>2/24/2012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68BF85-9835-4528-BF5E-A5AB15AF3C9F}" type="slidenum">
              <a:rPr lang="en-US" smtClean="0"/>
              <a:t>‹#›</a:t>
            </a:fld>
            <a:endParaRPr lang="en-US"/>
          </a:p>
        </p:txBody>
      </p:sp>
    </p:spTree>
    <p:extLst>
      <p:ext uri="{BB962C8B-B14F-4D97-AF65-F5344CB8AC3E}">
        <p14:creationId xmlns:p14="http://schemas.microsoft.com/office/powerpoint/2010/main" val="33571895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51891B0-101F-4262-991A-833D27B21114}" type="datetimeFigureOut">
              <a:rPr lang="en-US" smtClean="0"/>
              <a:t>2/24/2012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468BF85-9835-4528-BF5E-A5AB15AF3C9F}" type="slidenum">
              <a:rPr lang="en-US" smtClean="0"/>
              <a:t>‹#›</a:t>
            </a:fld>
            <a:endParaRPr lang="en-US"/>
          </a:p>
        </p:txBody>
      </p:sp>
    </p:spTree>
    <p:extLst>
      <p:ext uri="{BB962C8B-B14F-4D97-AF65-F5344CB8AC3E}">
        <p14:creationId xmlns:p14="http://schemas.microsoft.com/office/powerpoint/2010/main" val="35148846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51891B0-101F-4262-991A-833D27B21114}" type="datetimeFigureOut">
              <a:rPr lang="en-US" smtClean="0"/>
              <a:t>2/24/2012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468BF85-9835-4528-BF5E-A5AB15AF3C9F}" type="slidenum">
              <a:rPr lang="en-US" smtClean="0"/>
              <a:t>‹#›</a:t>
            </a:fld>
            <a:endParaRPr lang="en-US"/>
          </a:p>
        </p:txBody>
      </p:sp>
    </p:spTree>
    <p:extLst>
      <p:ext uri="{BB962C8B-B14F-4D97-AF65-F5344CB8AC3E}">
        <p14:creationId xmlns:p14="http://schemas.microsoft.com/office/powerpoint/2010/main" val="38359750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51891B0-101F-4262-991A-833D27B21114}" type="datetimeFigureOut">
              <a:rPr lang="en-US" smtClean="0"/>
              <a:t>2/24/2012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468BF85-9835-4528-BF5E-A5AB15AF3C9F}" type="slidenum">
              <a:rPr lang="en-US" smtClean="0"/>
              <a:t>‹#›</a:t>
            </a:fld>
            <a:endParaRPr lang="en-US"/>
          </a:p>
        </p:txBody>
      </p:sp>
    </p:spTree>
    <p:extLst>
      <p:ext uri="{BB962C8B-B14F-4D97-AF65-F5344CB8AC3E}">
        <p14:creationId xmlns:p14="http://schemas.microsoft.com/office/powerpoint/2010/main" val="13941452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51891B0-101F-4262-991A-833D27B21114}" type="datetimeFigureOut">
              <a:rPr lang="en-US" smtClean="0"/>
              <a:t>2/24/2012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68BF85-9835-4528-BF5E-A5AB15AF3C9F}" type="slidenum">
              <a:rPr lang="en-US" smtClean="0"/>
              <a:t>‹#›</a:t>
            </a:fld>
            <a:endParaRPr lang="en-US"/>
          </a:p>
        </p:txBody>
      </p:sp>
    </p:spTree>
    <p:extLst>
      <p:ext uri="{BB962C8B-B14F-4D97-AF65-F5344CB8AC3E}">
        <p14:creationId xmlns:p14="http://schemas.microsoft.com/office/powerpoint/2010/main" val="31390402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51891B0-101F-4262-991A-833D27B21114}" type="datetimeFigureOut">
              <a:rPr lang="en-US" smtClean="0"/>
              <a:t>2/24/2012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68BF85-9835-4528-BF5E-A5AB15AF3C9F}" type="slidenum">
              <a:rPr lang="en-US" smtClean="0"/>
              <a:t>‹#›</a:t>
            </a:fld>
            <a:endParaRPr lang="en-US"/>
          </a:p>
        </p:txBody>
      </p:sp>
    </p:spTree>
    <p:extLst>
      <p:ext uri="{BB962C8B-B14F-4D97-AF65-F5344CB8AC3E}">
        <p14:creationId xmlns:p14="http://schemas.microsoft.com/office/powerpoint/2010/main" val="21705467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51891B0-101F-4262-991A-833D27B21114}" type="datetimeFigureOut">
              <a:rPr lang="en-US" smtClean="0"/>
              <a:t>2/24/2012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68BF85-9835-4528-BF5E-A5AB15AF3C9F}" type="slidenum">
              <a:rPr lang="en-US" smtClean="0"/>
              <a:t>‹#›</a:t>
            </a:fld>
            <a:endParaRPr lang="en-US"/>
          </a:p>
        </p:txBody>
      </p:sp>
    </p:spTree>
    <p:extLst>
      <p:ext uri="{BB962C8B-B14F-4D97-AF65-F5344CB8AC3E}">
        <p14:creationId xmlns:p14="http://schemas.microsoft.com/office/powerpoint/2010/main" val="25086662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7.jpeg"/></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90600" y="228600"/>
            <a:ext cx="7391400" cy="2286000"/>
          </a:xfrm>
        </p:spPr>
        <p:txBody>
          <a:bodyPr/>
          <a:lstStyle/>
          <a:p>
            <a:r>
              <a:rPr lang="en-US" b="1" dirty="0" smtClean="0"/>
              <a:t>WHAT INFLUENCES YOUR HEALTH?</a:t>
            </a:r>
            <a:endParaRPr lang="en-US" b="1" dirty="0"/>
          </a:p>
        </p:txBody>
      </p:sp>
      <p:sp>
        <p:nvSpPr>
          <p:cNvPr id="3" name="Subtitle 2"/>
          <p:cNvSpPr>
            <a:spLocks noGrp="1"/>
          </p:cNvSpPr>
          <p:nvPr>
            <p:ph type="subTitle" idx="1"/>
          </p:nvPr>
        </p:nvSpPr>
        <p:spPr>
          <a:xfrm>
            <a:off x="1219200" y="2514600"/>
            <a:ext cx="6400800" cy="4114800"/>
          </a:xfrm>
        </p:spPr>
        <p:txBody>
          <a:bodyPr/>
          <a:lstStyle/>
          <a:p>
            <a:endParaRPr lang="en-US" dirty="0"/>
          </a:p>
        </p:txBody>
      </p:sp>
      <p:pic>
        <p:nvPicPr>
          <p:cNvPr id="1026" name="Picture 2" descr="C:\Users\ambrewer\AppData\Local\Microsoft\Windows\Temporary Internet Files\Content.IE5\54P1GPGU\MC900331678[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154304" y="3048000"/>
            <a:ext cx="2132844" cy="24240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981973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2">
            <a:lumMod val="40000"/>
            <a:lumOff val="6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Advertisement Project</a:t>
            </a:r>
            <a:endParaRPr lang="en-US" b="1" dirty="0"/>
          </a:p>
        </p:txBody>
      </p:sp>
      <p:sp>
        <p:nvSpPr>
          <p:cNvPr id="3" name="Content Placeholder 2"/>
          <p:cNvSpPr>
            <a:spLocks noGrp="1"/>
          </p:cNvSpPr>
          <p:nvPr>
            <p:ph idx="1"/>
          </p:nvPr>
        </p:nvSpPr>
        <p:spPr/>
        <p:txBody>
          <a:bodyPr/>
          <a:lstStyle/>
          <a:p>
            <a:r>
              <a:rPr lang="en-US" dirty="0" smtClean="0"/>
              <a:t>With a partner you are going to make an advertisement for a health or fitness product that advances one or more claims.</a:t>
            </a:r>
          </a:p>
          <a:p>
            <a:r>
              <a:rPr lang="en-US" dirty="0" smtClean="0"/>
              <a:t>Since advertisements don’t make their claims openly, they try to trick the consumer to buy their product. Your advertisement is going to include at least two of the following claiming….</a:t>
            </a:r>
            <a:endParaRPr lang="en-US" dirty="0"/>
          </a:p>
        </p:txBody>
      </p:sp>
    </p:spTree>
    <p:extLst>
      <p:ext uri="{BB962C8B-B14F-4D97-AF65-F5344CB8AC3E}">
        <p14:creationId xmlns:p14="http://schemas.microsoft.com/office/powerpoint/2010/main" val="38229208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tx2">
            <a:lumMod val="40000"/>
            <a:lumOff val="6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58762"/>
          </a:xfrm>
        </p:spPr>
        <p:txBody>
          <a:bodyPr>
            <a:normAutofit fontScale="90000"/>
          </a:bodyPr>
          <a:lstStyle/>
          <a:p>
            <a:endParaRPr lang="en-US" dirty="0"/>
          </a:p>
        </p:txBody>
      </p:sp>
      <p:sp>
        <p:nvSpPr>
          <p:cNvPr id="3" name="Content Placeholder 2"/>
          <p:cNvSpPr>
            <a:spLocks noGrp="1"/>
          </p:cNvSpPr>
          <p:nvPr>
            <p:ph idx="1"/>
          </p:nvPr>
        </p:nvSpPr>
        <p:spPr>
          <a:xfrm>
            <a:off x="457200" y="838200"/>
            <a:ext cx="8229600" cy="5943600"/>
          </a:xfrm>
        </p:spPr>
        <p:txBody>
          <a:bodyPr>
            <a:normAutofit lnSpcReduction="10000"/>
          </a:bodyPr>
          <a:lstStyle/>
          <a:p>
            <a:r>
              <a:rPr lang="en-US" sz="2800" dirty="0" smtClean="0"/>
              <a:t>Suggests something is true</a:t>
            </a:r>
            <a:r>
              <a:rPr lang="en-US" dirty="0" smtClean="0"/>
              <a:t>.</a:t>
            </a:r>
          </a:p>
          <a:p>
            <a:endParaRPr lang="en-US" dirty="0" smtClean="0"/>
          </a:p>
          <a:p>
            <a:r>
              <a:rPr lang="en-US" sz="2800" dirty="0" smtClean="0"/>
              <a:t>Use images or catchy phrases</a:t>
            </a:r>
            <a:r>
              <a:rPr lang="en-US" dirty="0" smtClean="0"/>
              <a:t>.</a:t>
            </a:r>
          </a:p>
          <a:p>
            <a:endParaRPr lang="en-US" dirty="0" smtClean="0"/>
          </a:p>
          <a:p>
            <a:r>
              <a:rPr lang="en-US" sz="2800" dirty="0" smtClean="0"/>
              <a:t>Claims the product is the best out.</a:t>
            </a:r>
          </a:p>
          <a:p>
            <a:endParaRPr lang="en-US" sz="2800" dirty="0"/>
          </a:p>
          <a:p>
            <a:r>
              <a:rPr lang="en-US" sz="2800" dirty="0" smtClean="0"/>
              <a:t>Claims everyone is using it.</a:t>
            </a:r>
          </a:p>
          <a:p>
            <a:endParaRPr lang="en-US" sz="2800" dirty="0"/>
          </a:p>
          <a:p>
            <a:r>
              <a:rPr lang="en-US" sz="2800" dirty="0" smtClean="0"/>
              <a:t>Claims it will make you happy or well liked.</a:t>
            </a:r>
          </a:p>
          <a:p>
            <a:endParaRPr lang="en-US" sz="2800" dirty="0"/>
          </a:p>
          <a:p>
            <a:r>
              <a:rPr lang="en-US" sz="2800" dirty="0" smtClean="0"/>
              <a:t>Claims you will have abilities like a professional athlete.</a:t>
            </a:r>
          </a:p>
          <a:p>
            <a:pPr marL="0" indent="0">
              <a:buNone/>
            </a:pPr>
            <a:endParaRPr lang="en-US" sz="2800" dirty="0" smtClean="0"/>
          </a:p>
          <a:p>
            <a:endParaRPr lang="en-US" sz="2800" dirty="0" smtClean="0"/>
          </a:p>
          <a:p>
            <a:endParaRPr lang="en-US" dirty="0" smtClean="0"/>
          </a:p>
          <a:p>
            <a:endParaRPr lang="en-US" dirty="0"/>
          </a:p>
          <a:p>
            <a:endParaRPr lang="en-US" dirty="0"/>
          </a:p>
        </p:txBody>
      </p:sp>
    </p:spTree>
    <p:extLst>
      <p:ext uri="{BB962C8B-B14F-4D97-AF65-F5344CB8AC3E}">
        <p14:creationId xmlns:p14="http://schemas.microsoft.com/office/powerpoint/2010/main" val="16142404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2">
            <a:lumMod val="40000"/>
            <a:lumOff val="6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t>What Affects Your Health?</a:t>
            </a:r>
            <a:endParaRPr lang="en-US" sz="3600" b="1" dirty="0"/>
          </a:p>
        </p:txBody>
      </p:sp>
      <p:sp>
        <p:nvSpPr>
          <p:cNvPr id="3" name="Content Placeholder 2"/>
          <p:cNvSpPr>
            <a:spLocks noGrp="1"/>
          </p:cNvSpPr>
          <p:nvPr>
            <p:ph idx="1"/>
          </p:nvPr>
        </p:nvSpPr>
        <p:spPr/>
        <p:txBody>
          <a:bodyPr>
            <a:normAutofit lnSpcReduction="10000"/>
          </a:bodyPr>
          <a:lstStyle/>
          <a:p>
            <a:r>
              <a:rPr lang="en-US" dirty="0" smtClean="0"/>
              <a:t>Both </a:t>
            </a:r>
            <a:r>
              <a:rPr lang="en-US" b="1" dirty="0" smtClean="0"/>
              <a:t>internal</a:t>
            </a:r>
            <a:r>
              <a:rPr lang="en-US" dirty="0" smtClean="0"/>
              <a:t> (personal) and </a:t>
            </a:r>
            <a:r>
              <a:rPr lang="en-US" b="1" dirty="0" smtClean="0"/>
              <a:t>external</a:t>
            </a:r>
            <a:r>
              <a:rPr lang="en-US" dirty="0" smtClean="0"/>
              <a:t> (outside) </a:t>
            </a:r>
            <a:r>
              <a:rPr lang="en-US" b="1" dirty="0" smtClean="0"/>
              <a:t>factors</a:t>
            </a:r>
            <a:r>
              <a:rPr lang="en-US" dirty="0" smtClean="0"/>
              <a:t> affect your health.</a:t>
            </a:r>
          </a:p>
          <a:p>
            <a:r>
              <a:rPr lang="en-US" dirty="0" smtClean="0"/>
              <a:t>You have control over many of these factors, but you can’t control all of them.</a:t>
            </a:r>
          </a:p>
          <a:p>
            <a:r>
              <a:rPr lang="en-US" dirty="0" smtClean="0"/>
              <a:t>The </a:t>
            </a:r>
            <a:r>
              <a:rPr lang="en-US" b="1" dirty="0" smtClean="0"/>
              <a:t>factors</a:t>
            </a:r>
            <a:r>
              <a:rPr lang="en-US" dirty="0" smtClean="0"/>
              <a:t> that affect your health are </a:t>
            </a:r>
            <a:r>
              <a:rPr lang="en-US" b="1" dirty="0" smtClean="0"/>
              <a:t>heredity</a:t>
            </a:r>
            <a:r>
              <a:rPr lang="en-US" dirty="0" smtClean="0"/>
              <a:t>, </a:t>
            </a:r>
            <a:r>
              <a:rPr lang="en-US" b="1" dirty="0" smtClean="0"/>
              <a:t>physical environment</a:t>
            </a:r>
            <a:r>
              <a:rPr lang="en-US" dirty="0" smtClean="0"/>
              <a:t>, cultural </a:t>
            </a:r>
            <a:r>
              <a:rPr lang="en-US" b="1" dirty="0" smtClean="0"/>
              <a:t>background</a:t>
            </a:r>
            <a:r>
              <a:rPr lang="en-US" dirty="0" smtClean="0"/>
              <a:t>, and </a:t>
            </a:r>
            <a:r>
              <a:rPr lang="en-US" b="1" dirty="0" smtClean="0"/>
              <a:t>family traditions</a:t>
            </a:r>
            <a:r>
              <a:rPr lang="en-US" dirty="0" smtClean="0"/>
              <a:t>.</a:t>
            </a:r>
          </a:p>
          <a:p>
            <a:r>
              <a:rPr lang="en-US" dirty="0" smtClean="0"/>
              <a:t>Each of these factors can have a </a:t>
            </a:r>
            <a:r>
              <a:rPr lang="en-US" b="1" dirty="0" smtClean="0"/>
              <a:t>positive</a:t>
            </a:r>
            <a:r>
              <a:rPr lang="en-US" dirty="0" smtClean="0"/>
              <a:t> or </a:t>
            </a:r>
            <a:r>
              <a:rPr lang="en-US" b="1" dirty="0" smtClean="0"/>
              <a:t>negative influence</a:t>
            </a:r>
            <a:r>
              <a:rPr lang="en-US" dirty="0" smtClean="0"/>
              <a:t> on health.</a:t>
            </a:r>
            <a:endParaRPr lang="en-US" dirty="0"/>
          </a:p>
        </p:txBody>
      </p:sp>
    </p:spTree>
    <p:extLst>
      <p:ext uri="{BB962C8B-B14F-4D97-AF65-F5344CB8AC3E}">
        <p14:creationId xmlns:p14="http://schemas.microsoft.com/office/powerpoint/2010/main" val="5447363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C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Factors</a:t>
            </a:r>
            <a:endParaRPr lang="en-US" sz="4000" dirty="0"/>
          </a:p>
        </p:txBody>
      </p:sp>
      <p:sp>
        <p:nvSpPr>
          <p:cNvPr id="3" name="Content Placeholder 2"/>
          <p:cNvSpPr>
            <a:spLocks noGrp="1"/>
          </p:cNvSpPr>
          <p:nvPr>
            <p:ph sz="half" idx="1"/>
          </p:nvPr>
        </p:nvSpPr>
        <p:spPr/>
        <p:txBody>
          <a:bodyPr>
            <a:normAutofit fontScale="92500" lnSpcReduction="10000"/>
          </a:bodyPr>
          <a:lstStyle/>
          <a:p>
            <a:r>
              <a:rPr lang="en-US" dirty="0" smtClean="0"/>
              <a:t>Heredity is the passing on of traits from biological parents to children.</a:t>
            </a:r>
          </a:p>
          <a:p>
            <a:r>
              <a:rPr lang="en-US" b="1" dirty="0" smtClean="0"/>
              <a:t>Genetic factors</a:t>
            </a:r>
            <a:r>
              <a:rPr lang="en-US" dirty="0" smtClean="0"/>
              <a:t> or </a:t>
            </a:r>
            <a:r>
              <a:rPr lang="en-US" b="1" dirty="0" smtClean="0"/>
              <a:t>traits</a:t>
            </a:r>
            <a:r>
              <a:rPr lang="en-US" dirty="0" smtClean="0"/>
              <a:t> that are passed on through heredity include skin, eye, and hair color; body type and size; growth patterns; and the likelihood of getting certain diseases.</a:t>
            </a:r>
            <a:endParaRPr lang="en-US" dirty="0"/>
          </a:p>
        </p:txBody>
      </p:sp>
      <p:pic>
        <p:nvPicPr>
          <p:cNvPr id="1026" name="Picture 2" descr="C:\Users\ambrewer\AppData\Local\Microsoft\Windows\Temporary Internet Files\Content.IE5\Y5U3BMLO\MP900422879[1].jpg"/>
          <p:cNvPicPr>
            <a:picLocks noGrp="1" noChangeAspect="1" noChangeArrowheads="1"/>
          </p:cNvPicPr>
          <p:nvPr>
            <p:ph sz="half" idx="2"/>
          </p:nvPr>
        </p:nvPicPr>
        <p:blipFill>
          <a:blip r:embed="rId2" cstate="print">
            <a:extLst>
              <a:ext uri="{28A0092B-C50C-407E-A947-70E740481C1C}">
                <a14:useLocalDpi xmlns:a14="http://schemas.microsoft.com/office/drawing/2010/main" val="0"/>
              </a:ext>
            </a:extLst>
          </a:blip>
          <a:srcRect/>
          <a:stretch>
            <a:fillRect/>
          </a:stretch>
        </p:blipFill>
        <p:spPr bwMode="auto">
          <a:xfrm>
            <a:off x="4495800" y="2107048"/>
            <a:ext cx="4191000" cy="35317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798006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D94535"/>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a:t>E</a:t>
            </a:r>
            <a:r>
              <a:rPr lang="en-US" sz="4000" b="1" dirty="0" smtClean="0"/>
              <a:t>nvironment</a:t>
            </a:r>
            <a:endParaRPr lang="en-US" sz="4000" b="1" dirty="0"/>
          </a:p>
        </p:txBody>
      </p:sp>
      <p:sp>
        <p:nvSpPr>
          <p:cNvPr id="3" name="Content Placeholder 2"/>
          <p:cNvSpPr>
            <a:spLocks noGrp="1"/>
          </p:cNvSpPr>
          <p:nvPr>
            <p:ph idx="1"/>
          </p:nvPr>
        </p:nvSpPr>
        <p:spPr/>
        <p:txBody>
          <a:bodyPr/>
          <a:lstStyle/>
          <a:p>
            <a:r>
              <a:rPr lang="en-US" dirty="0" smtClean="0"/>
              <a:t>Your </a:t>
            </a:r>
            <a:r>
              <a:rPr lang="en-US" b="1" dirty="0" smtClean="0"/>
              <a:t>environment</a:t>
            </a:r>
            <a:r>
              <a:rPr lang="en-US" dirty="0" smtClean="0"/>
              <a:t> is all the living and nonliving things that surround you. It includes physical and social factors that contribute to individual and community health.</a:t>
            </a:r>
          </a:p>
          <a:p>
            <a:r>
              <a:rPr lang="en-US" b="1" dirty="0" smtClean="0"/>
              <a:t>Social factor environmental factors </a:t>
            </a:r>
            <a:r>
              <a:rPr lang="en-US" dirty="0" smtClean="0"/>
              <a:t>includes access to education and jobs and presences of gang activity.</a:t>
            </a:r>
          </a:p>
          <a:p>
            <a:endParaRPr lang="en-US" dirty="0"/>
          </a:p>
        </p:txBody>
      </p:sp>
    </p:spTree>
    <p:extLst>
      <p:ext uri="{BB962C8B-B14F-4D97-AF65-F5344CB8AC3E}">
        <p14:creationId xmlns:p14="http://schemas.microsoft.com/office/powerpoint/2010/main" val="1429945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2">
            <a:lumMod val="60000"/>
            <a:lumOff val="4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fontScale="90000"/>
          </a:bodyPr>
          <a:lstStyle/>
          <a:p>
            <a:r>
              <a:rPr lang="en-US" b="1" dirty="0" smtClean="0"/>
              <a:t>Physical Factors</a:t>
            </a:r>
            <a:endParaRPr lang="en-US" b="1" dirty="0"/>
          </a:p>
        </p:txBody>
      </p:sp>
      <p:sp>
        <p:nvSpPr>
          <p:cNvPr id="3" name="Content Placeholder 2"/>
          <p:cNvSpPr>
            <a:spLocks noGrp="1"/>
          </p:cNvSpPr>
          <p:nvPr>
            <p:ph sz="half" idx="1"/>
          </p:nvPr>
        </p:nvSpPr>
        <p:spPr>
          <a:xfrm>
            <a:off x="457200" y="1066800"/>
            <a:ext cx="4038600" cy="5059363"/>
          </a:xfrm>
        </p:spPr>
        <p:txBody>
          <a:bodyPr/>
          <a:lstStyle/>
          <a:p>
            <a:r>
              <a:rPr lang="en-US" dirty="0" smtClean="0"/>
              <a:t>Physical factors include:</a:t>
            </a:r>
          </a:p>
          <a:p>
            <a:r>
              <a:rPr lang="en-US" b="1" dirty="0" smtClean="0"/>
              <a:t>Your home, neighborhood, and school.</a:t>
            </a:r>
          </a:p>
          <a:p>
            <a:r>
              <a:rPr lang="en-US" b="1" dirty="0" smtClean="0"/>
              <a:t>The air you breathe and the water you drink.</a:t>
            </a:r>
          </a:p>
          <a:p>
            <a:r>
              <a:rPr lang="en-US" b="1" dirty="0" smtClean="0"/>
              <a:t>The climate in which you live.</a:t>
            </a:r>
          </a:p>
        </p:txBody>
      </p:sp>
      <p:pic>
        <p:nvPicPr>
          <p:cNvPr id="2050" name="Picture 2" descr="C:\Users\ambrewer\AppData\Local\Microsoft\Windows\Temporary Internet Files\Content.IE5\Y5U3BMLO\MP900437358[1].jpg"/>
          <p:cNvPicPr>
            <a:picLocks noGrp="1" noChangeAspect="1" noChangeArrowheads="1"/>
          </p:cNvPicPr>
          <p:nvPr>
            <p:ph sz="half" idx="2"/>
          </p:nvPr>
        </p:nvPicPr>
        <p:blipFill>
          <a:blip r:embed="rId2" cstate="print">
            <a:extLst>
              <a:ext uri="{28A0092B-C50C-407E-A947-70E740481C1C}">
                <a14:useLocalDpi xmlns:a14="http://schemas.microsoft.com/office/drawing/2010/main" val="0"/>
              </a:ext>
            </a:extLst>
          </a:blip>
          <a:srcRect/>
          <a:stretch>
            <a:fillRect/>
          </a:stretch>
        </p:blipFill>
        <p:spPr bwMode="auto">
          <a:xfrm>
            <a:off x="4648200" y="1691481"/>
            <a:ext cx="4038600" cy="4038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133617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996633"/>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smtClean="0"/>
              <a:t>Your Heath Choices</a:t>
            </a:r>
            <a:endParaRPr lang="en-US" sz="4000" b="1" dirty="0"/>
          </a:p>
        </p:txBody>
      </p:sp>
      <p:sp>
        <p:nvSpPr>
          <p:cNvPr id="3" name="Content Placeholder 2"/>
          <p:cNvSpPr>
            <a:spLocks noGrp="1"/>
          </p:cNvSpPr>
          <p:nvPr>
            <p:ph idx="1"/>
          </p:nvPr>
        </p:nvSpPr>
        <p:spPr/>
        <p:txBody>
          <a:bodyPr/>
          <a:lstStyle/>
          <a:p>
            <a:r>
              <a:rPr lang="en-US" dirty="0" smtClean="0"/>
              <a:t>Your family, friends, and the media can all contribute to your decisions. These influence your thinking.</a:t>
            </a:r>
          </a:p>
          <a:p>
            <a:endParaRPr lang="en-US" dirty="0"/>
          </a:p>
        </p:txBody>
      </p:sp>
      <p:pic>
        <p:nvPicPr>
          <p:cNvPr id="3074" name="Picture 2" descr="C:\Users\ambrewer\AppData\Local\Microsoft\Windows\Temporary Internet Files\Content.IE5\54P1GPGU\MP900446448[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67000" y="3373236"/>
            <a:ext cx="3124200" cy="33719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657359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smtClean="0"/>
              <a:t>Family and Friends</a:t>
            </a:r>
            <a:endParaRPr lang="en-US" sz="4000" b="1" dirty="0"/>
          </a:p>
        </p:txBody>
      </p:sp>
      <p:sp>
        <p:nvSpPr>
          <p:cNvPr id="3" name="Content Placeholder 2"/>
          <p:cNvSpPr>
            <a:spLocks noGrp="1"/>
          </p:cNvSpPr>
          <p:nvPr>
            <p:ph idx="1"/>
          </p:nvPr>
        </p:nvSpPr>
        <p:spPr/>
        <p:txBody>
          <a:bodyPr/>
          <a:lstStyle/>
          <a:p>
            <a:r>
              <a:rPr lang="en-US" dirty="0" smtClean="0"/>
              <a:t>Your family has traditions that influence many aspects of your life, such as the foods you eat, the holidays you celebrate, and the goals you set. Some of these traditions are part of your cultural background.</a:t>
            </a:r>
          </a:p>
          <a:p>
            <a:r>
              <a:rPr lang="en-US" b="1" dirty="0" smtClean="0"/>
              <a:t>Culture</a:t>
            </a:r>
            <a:r>
              <a:rPr lang="en-US" dirty="0" smtClean="0"/>
              <a:t> is the beliefs, customs, and traditions of a specific group of people.</a:t>
            </a:r>
            <a:endParaRPr lang="en-US" dirty="0"/>
          </a:p>
        </p:txBody>
      </p:sp>
    </p:spTree>
    <p:extLst>
      <p:ext uri="{BB962C8B-B14F-4D97-AF65-F5344CB8AC3E}">
        <p14:creationId xmlns:p14="http://schemas.microsoft.com/office/powerpoint/2010/main" val="18262399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1026" name="Picture 2" descr="C:\Users\ambrewer\AppData\Local\Microsoft\Windows\Temporary Internet Files\Content.IE5\S56GNMV9\MP900407131[1].jpg"/>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685800" y="381000"/>
            <a:ext cx="3901440" cy="2599944"/>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ambrewer\AppData\Local\Microsoft\Windows\Temporary Internet Files\Content.IE5\QK2C4CRO\MP900409312[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76800" y="3581400"/>
            <a:ext cx="3810000" cy="30480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Users\ambrewer\AppData\Local\Microsoft\Windows\Temporary Internet Files\Content.IE5\QK2C4CRO\MP900409437[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90966" y="3505200"/>
            <a:ext cx="3124200" cy="3124200"/>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C:\Users\ambrewer\AppData\Local\Microsoft\Windows\Temporary Internet Files\Content.IE5\S56GNMV9\MP900442266[1].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00600" y="381000"/>
            <a:ext cx="4343400" cy="2895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716060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2">
            <a:lumMod val="40000"/>
            <a:lumOff val="6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smtClean="0"/>
              <a:t>The Media</a:t>
            </a:r>
            <a:endParaRPr lang="en-US" sz="4000" b="1" dirty="0"/>
          </a:p>
        </p:txBody>
      </p:sp>
      <p:sp>
        <p:nvSpPr>
          <p:cNvPr id="3" name="Content Placeholder 2"/>
          <p:cNvSpPr>
            <a:spLocks noGrp="1"/>
          </p:cNvSpPr>
          <p:nvPr>
            <p:ph idx="1"/>
          </p:nvPr>
        </p:nvSpPr>
        <p:spPr/>
        <p:txBody>
          <a:bodyPr/>
          <a:lstStyle/>
          <a:p>
            <a:r>
              <a:rPr lang="en-US" dirty="0" smtClean="0"/>
              <a:t>Another powerful influence on your individual and community health is the </a:t>
            </a:r>
            <a:r>
              <a:rPr lang="en-US" b="1" dirty="0" smtClean="0"/>
              <a:t>media</a:t>
            </a:r>
            <a:r>
              <a:rPr lang="en-US" dirty="0" smtClean="0"/>
              <a:t>.</a:t>
            </a:r>
          </a:p>
          <a:p>
            <a:r>
              <a:rPr lang="en-US" b="1" dirty="0" smtClean="0"/>
              <a:t>Media</a:t>
            </a:r>
            <a:r>
              <a:rPr lang="en-US" dirty="0" smtClean="0"/>
              <a:t> is the various methods for communicating information.</a:t>
            </a:r>
          </a:p>
          <a:p>
            <a:r>
              <a:rPr lang="en-US" b="1" dirty="0" smtClean="0"/>
              <a:t>Evaluate</a:t>
            </a:r>
            <a:r>
              <a:rPr lang="en-US" dirty="0" smtClean="0"/>
              <a:t> is determine the quality of.</a:t>
            </a:r>
            <a:endParaRPr lang="en-US" dirty="0"/>
          </a:p>
        </p:txBody>
      </p:sp>
      <p:pic>
        <p:nvPicPr>
          <p:cNvPr id="2050" name="Picture 2" descr="C:\Users\ambrewer\AppData\Local\Microsoft\Windows\Temporary Internet Files\Content.IE5\Y5U3BMLO\MP900422852[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028481" y="3429000"/>
            <a:ext cx="1642820" cy="30560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631877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85</TotalTime>
  <Words>416</Words>
  <Application>Microsoft Office PowerPoint</Application>
  <PresentationFormat>On-screen Show (4:3)</PresentationFormat>
  <Paragraphs>43</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WHAT INFLUENCES YOUR HEALTH?</vt:lpstr>
      <vt:lpstr>What Affects Your Health?</vt:lpstr>
      <vt:lpstr>Factors</vt:lpstr>
      <vt:lpstr>Environment</vt:lpstr>
      <vt:lpstr>Physical Factors</vt:lpstr>
      <vt:lpstr>Your Heath Choices</vt:lpstr>
      <vt:lpstr>Family and Friends</vt:lpstr>
      <vt:lpstr>PowerPoint Presentation</vt:lpstr>
      <vt:lpstr>The Media</vt:lpstr>
      <vt:lpstr>Advertisement Project</vt:lpstr>
      <vt:lpstr>PowerPoint Presentation</vt:lpstr>
    </vt:vector>
  </TitlesOfParts>
  <Company>Virginia Beach City Public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 INFLUENCES YOUR HEALTH?</dc:title>
  <dc:creator>ambrewer</dc:creator>
  <cp:lastModifiedBy>ambrewer</cp:lastModifiedBy>
  <cp:revision>11</cp:revision>
  <dcterms:created xsi:type="dcterms:W3CDTF">2012-02-15T17:42:48Z</dcterms:created>
  <dcterms:modified xsi:type="dcterms:W3CDTF">2012-02-24T13:36:45Z</dcterms:modified>
</cp:coreProperties>
</file>